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6" r:id="rId11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9"/>
  </p:normalViewPr>
  <p:slideViewPr>
    <p:cSldViewPr snapToGrid="0">
      <p:cViewPr varScale="1">
        <p:scale>
          <a:sx n="136" d="100"/>
          <a:sy n="136" d="100"/>
        </p:scale>
        <p:origin x="4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CN"/>
              <a:t>Smart Parking System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11700" y="1590244"/>
            <a:ext cx="4242600" cy="11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/>
              <a:t>Forest 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/>
              <a:t>Jianjun Wei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/>
              <a:t>Wenxuan Zhu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2900400" y="2114700"/>
            <a:ext cx="3343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Brief Intro 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262700" y="1307850"/>
            <a:ext cx="7108500" cy="4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AutoNum type="arabicPeriod"/>
            </a:pPr>
            <a:r>
              <a:rPr lang="zh-CN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Vehicle Access Management</a:t>
            </a:r>
            <a:endParaRPr sz="1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Font typeface="Roboto"/>
              <a:buChar char="-"/>
            </a:pPr>
            <a:r>
              <a:rPr lang="zh-CN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License plate  recognition</a:t>
            </a:r>
            <a:endParaRPr sz="1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Font typeface="Roboto"/>
              <a:buChar char="-"/>
            </a:pPr>
            <a:r>
              <a:rPr lang="zh-CN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Vehicle recording</a:t>
            </a:r>
            <a:endParaRPr sz="1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-"/>
            </a:pPr>
            <a:r>
              <a:rPr lang="zh-CN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Fare calculation</a:t>
            </a:r>
            <a:endParaRPr sz="1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900"/>
              <a:buFont typeface="Roboto"/>
              <a:buChar char="-"/>
            </a:pPr>
            <a:r>
              <a:rPr lang="zh-CN" sz="19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Parking barrier</a:t>
            </a:r>
            <a:endParaRPr sz="19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AutoNum type="arabicPeriod"/>
            </a:pPr>
            <a:r>
              <a:rPr lang="zh-CN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Parking Guidelines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zh-CN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Parking space management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Equipment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5099" y="860774"/>
            <a:ext cx="472451" cy="33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1928" y="522583"/>
            <a:ext cx="784256" cy="6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8724" y="1877340"/>
            <a:ext cx="1361801" cy="10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1074375" y="1786800"/>
            <a:ext cx="4595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Raspberry Pi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Distance Sensors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AWS Platform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L298N and Electric motor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zh-CN" sz="1800" b="0" i="0" u="none" strike="noStrike" cap="non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  <a:endParaRPr sz="1800" b="0" i="0" u="none" strike="noStrike" cap="none">
              <a:solidFill>
                <a:srgbClr val="FFC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413587">
            <a:off x="5427867" y="1801363"/>
            <a:ext cx="1200236" cy="18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87156" y="3101525"/>
            <a:ext cx="1700720" cy="1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1374" y="860774"/>
            <a:ext cx="472451" cy="33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5099" y="1314374"/>
            <a:ext cx="472451" cy="33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1374" y="1314374"/>
            <a:ext cx="472451" cy="33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9033" y="3616294"/>
            <a:ext cx="2077034" cy="9817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1232150" y="3855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Structure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2277175" y="2833525"/>
            <a:ext cx="12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Raspberry  Pi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920725" y="4084875"/>
            <a:ext cx="15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distance sensors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815225" y="4084875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838700" y="2833525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AWS  IoT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00775" y="2833525"/>
            <a:ext cx="7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152850" y="1452600"/>
            <a:ext cx="15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AWS  S3 Bucket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648200" y="1452600"/>
            <a:ext cx="141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AWS  Lambda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554525" y="760875"/>
            <a:ext cx="19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Amazon Recognition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6945575" y="3035275"/>
            <a:ext cx="11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DynamoDB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p16"/>
          <p:cNvCxnSpPr>
            <a:stCxn id="167" idx="3"/>
            <a:endCxn id="168" idx="1"/>
          </p:cNvCxnSpPr>
          <p:nvPr/>
        </p:nvCxnSpPr>
        <p:spPr>
          <a:xfrm>
            <a:off x="3680750" y="1652700"/>
            <a:ext cx="967500" cy="6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6"/>
          <p:cNvCxnSpPr>
            <a:stCxn id="162" idx="2"/>
            <a:endCxn id="164" idx="0"/>
          </p:cNvCxnSpPr>
          <p:nvPr/>
        </p:nvCxnSpPr>
        <p:spPr>
          <a:xfrm rot="-5400000" flipH="1">
            <a:off x="3198925" y="2951725"/>
            <a:ext cx="851100" cy="14151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6"/>
          <p:cNvCxnSpPr>
            <a:stCxn id="162" idx="2"/>
            <a:endCxn id="163" idx="0"/>
          </p:cNvCxnSpPr>
          <p:nvPr/>
        </p:nvCxnSpPr>
        <p:spPr>
          <a:xfrm rot="5400000">
            <a:off x="1875325" y="3043225"/>
            <a:ext cx="851100" cy="12321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6"/>
          <p:cNvCxnSpPr>
            <a:stCxn id="169" idx="1"/>
            <a:endCxn id="168" idx="0"/>
          </p:cNvCxnSpPr>
          <p:nvPr/>
        </p:nvCxnSpPr>
        <p:spPr>
          <a:xfrm flipH="1">
            <a:off x="5355725" y="960975"/>
            <a:ext cx="1198800" cy="491700"/>
          </a:xfrm>
          <a:prstGeom prst="bentConnector2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16"/>
          <p:cNvCxnSpPr>
            <a:stCxn id="162" idx="0"/>
            <a:endCxn id="167" idx="2"/>
          </p:cNvCxnSpPr>
          <p:nvPr/>
        </p:nvCxnSpPr>
        <p:spPr>
          <a:xfrm rot="-5400000">
            <a:off x="2426875" y="2342875"/>
            <a:ext cx="980700" cy="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6"/>
          <p:cNvCxnSpPr>
            <a:stCxn id="170" idx="1"/>
            <a:endCxn id="168" idx="3"/>
          </p:cNvCxnSpPr>
          <p:nvPr/>
        </p:nvCxnSpPr>
        <p:spPr>
          <a:xfrm rot="10800000">
            <a:off x="6063275" y="1652575"/>
            <a:ext cx="882300" cy="15828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16"/>
          <p:cNvCxnSpPr>
            <a:stCxn id="169" idx="2"/>
            <a:endCxn id="170" idx="0"/>
          </p:cNvCxnSpPr>
          <p:nvPr/>
        </p:nvCxnSpPr>
        <p:spPr>
          <a:xfrm rot="-5400000" flipH="1">
            <a:off x="6574475" y="2097825"/>
            <a:ext cx="1874100" cy="6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16"/>
          <p:cNvCxnSpPr/>
          <p:nvPr/>
        </p:nvCxnSpPr>
        <p:spPr>
          <a:xfrm rot="-5400000">
            <a:off x="4848963" y="2332868"/>
            <a:ext cx="980700" cy="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16"/>
          <p:cNvCxnSpPr/>
          <p:nvPr/>
        </p:nvCxnSpPr>
        <p:spPr>
          <a:xfrm>
            <a:off x="3621220" y="3033475"/>
            <a:ext cx="1046400" cy="6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6"/>
          <p:cNvCxnSpPr/>
          <p:nvPr/>
        </p:nvCxnSpPr>
        <p:spPr>
          <a:xfrm>
            <a:off x="1316690" y="3038827"/>
            <a:ext cx="967500" cy="6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37" y="1190912"/>
            <a:ext cx="450366" cy="4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50" y="1187725"/>
            <a:ext cx="450375" cy="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4748" y="2209873"/>
            <a:ext cx="450375" cy="41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3300" y="1104950"/>
            <a:ext cx="450375" cy="410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7"/>
          <p:cNvCxnSpPr>
            <a:stCxn id="185" idx="3"/>
            <a:endCxn id="186" idx="1"/>
          </p:cNvCxnSpPr>
          <p:nvPr/>
        </p:nvCxnSpPr>
        <p:spPr>
          <a:xfrm>
            <a:off x="2383903" y="1402037"/>
            <a:ext cx="1410900" cy="0"/>
          </a:xfrm>
          <a:prstGeom prst="straightConnector1">
            <a:avLst/>
          </a:prstGeom>
          <a:noFill/>
          <a:ln w="31750" cap="flat" cmpd="sng">
            <a:solidFill>
              <a:srgbClr val="F79D7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0" name="Google Shape;190;p17"/>
          <p:cNvCxnSpPr>
            <a:stCxn id="186" idx="3"/>
          </p:cNvCxnSpPr>
          <p:nvPr/>
        </p:nvCxnSpPr>
        <p:spPr>
          <a:xfrm>
            <a:off x="4245125" y="1402025"/>
            <a:ext cx="1144200" cy="17700"/>
          </a:xfrm>
          <a:prstGeom prst="straightConnector1">
            <a:avLst/>
          </a:prstGeom>
          <a:noFill/>
          <a:ln w="31750" cap="flat" cmpd="sng">
            <a:solidFill>
              <a:srgbClr val="F79D78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91" name="Google Shape;19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1504" y="437274"/>
            <a:ext cx="257146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/>
          <p:nvPr/>
        </p:nvSpPr>
        <p:spPr>
          <a:xfrm>
            <a:off x="5389332" y="573661"/>
            <a:ext cx="1297200" cy="960000"/>
          </a:xfrm>
          <a:prstGeom prst="arc">
            <a:avLst>
              <a:gd name="adj1" fmla="val 17405008"/>
              <a:gd name="adj2" fmla="val 261418"/>
            </a:avLst>
          </a:prstGeom>
          <a:noFill/>
          <a:ln w="158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 flipH="1">
            <a:off x="6743116" y="476156"/>
            <a:ext cx="1297200" cy="1155000"/>
          </a:xfrm>
          <a:prstGeom prst="arc">
            <a:avLst>
              <a:gd name="adj1" fmla="val 17629413"/>
              <a:gd name="adj2" fmla="val 59366"/>
            </a:avLst>
          </a:prstGeom>
          <a:noFill/>
          <a:ln w="158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436450" y="1021676"/>
            <a:ext cx="980400" cy="292500"/>
          </a:xfrm>
          <a:prstGeom prst="rect">
            <a:avLst/>
          </a:prstGeom>
          <a:noFill/>
          <a:ln w="22225" cap="flat" cmpd="sng">
            <a:solidFill>
              <a:srgbClr val="8D96A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0" i="1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5ALN015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3154" y="392399"/>
            <a:ext cx="25714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650" y="1158789"/>
            <a:ext cx="980400" cy="504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7"/>
          <p:cNvCxnSpPr>
            <a:stCxn id="196" idx="3"/>
            <a:endCxn id="185" idx="1"/>
          </p:cNvCxnSpPr>
          <p:nvPr/>
        </p:nvCxnSpPr>
        <p:spPr>
          <a:xfrm rot="10800000" flipH="1">
            <a:off x="1194050" y="1401896"/>
            <a:ext cx="739500" cy="9000"/>
          </a:xfrm>
          <a:prstGeom prst="straightConnector1">
            <a:avLst/>
          </a:prstGeom>
          <a:noFill/>
          <a:ln w="19050" cap="flat" cmpd="sng">
            <a:solidFill>
              <a:srgbClr val="F79D78"/>
            </a:solidFill>
            <a:prstDash val="lgDash"/>
            <a:round/>
            <a:headEnd type="none" w="sm" len="sm"/>
            <a:tailEnd type="stealth" w="med" len="med"/>
          </a:ln>
        </p:spPr>
      </p:cxnSp>
      <p:pic>
        <p:nvPicPr>
          <p:cNvPr id="198" name="Google Shape;198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4165" y="2262075"/>
            <a:ext cx="671701" cy="313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1284063" y="2068500"/>
            <a:ext cx="1749300" cy="100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7"/>
          <p:cNvCxnSpPr>
            <a:cxnSpLocks/>
          </p:cNvCxnSpPr>
          <p:nvPr/>
        </p:nvCxnSpPr>
        <p:spPr>
          <a:xfrm flipH="1">
            <a:off x="1342563" y="1686343"/>
            <a:ext cx="663712" cy="412807"/>
          </a:xfrm>
          <a:prstGeom prst="straightConnector1">
            <a:avLst/>
          </a:prstGeom>
          <a:noFill/>
          <a:ln w="317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1" name="Google Shape;201;p17"/>
          <p:cNvCxnSpPr/>
          <p:nvPr/>
        </p:nvCxnSpPr>
        <p:spPr>
          <a:xfrm>
            <a:off x="2361664" y="1686343"/>
            <a:ext cx="626100" cy="403200"/>
          </a:xfrm>
          <a:prstGeom prst="straightConnector1">
            <a:avLst/>
          </a:prstGeom>
          <a:noFill/>
          <a:ln w="317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02" name="Google Shape;20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84729" y="2613778"/>
            <a:ext cx="628287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/>
          <p:nvPr/>
        </p:nvSpPr>
        <p:spPr>
          <a:xfrm>
            <a:off x="5484725" y="2013900"/>
            <a:ext cx="1653000" cy="192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04" name="Google Shape;204;p17"/>
          <p:cNvSpPr/>
          <p:nvPr/>
        </p:nvSpPr>
        <p:spPr>
          <a:xfrm>
            <a:off x="7254225" y="2013900"/>
            <a:ext cx="1653000" cy="1928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"/>
          <p:cNvSpPr txBox="1"/>
          <p:nvPr/>
        </p:nvSpPr>
        <p:spPr>
          <a:xfrm>
            <a:off x="5734475" y="2077775"/>
            <a:ext cx="115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Permanent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7598625" y="2077775"/>
            <a:ext cx="115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Temporary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5579375" y="2571750"/>
            <a:ext cx="1463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Check parking spot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Update in/out  time</a:t>
            </a:r>
            <a:endParaRPr sz="1100"/>
          </a:p>
        </p:txBody>
      </p:sp>
      <p:sp>
        <p:nvSpPr>
          <p:cNvPr id="208" name="Google Shape;208;p17"/>
          <p:cNvSpPr txBox="1"/>
          <p:nvPr/>
        </p:nvSpPr>
        <p:spPr>
          <a:xfrm>
            <a:off x="7348875" y="2571750"/>
            <a:ext cx="1600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Assign parking spot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Record in/out  time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Calculate parking fee</a:t>
            </a:r>
            <a:endParaRPr sz="1100"/>
          </a:p>
        </p:txBody>
      </p:sp>
      <p:sp>
        <p:nvSpPr>
          <p:cNvPr id="209" name="Google Shape;209;p17"/>
          <p:cNvSpPr/>
          <p:nvPr/>
        </p:nvSpPr>
        <p:spPr>
          <a:xfrm>
            <a:off x="5389313" y="239675"/>
            <a:ext cx="3583500" cy="435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17"/>
          <p:cNvCxnSpPr>
            <a:stCxn id="186" idx="2"/>
            <a:endCxn id="187" idx="0"/>
          </p:cNvCxnSpPr>
          <p:nvPr/>
        </p:nvCxnSpPr>
        <p:spPr>
          <a:xfrm>
            <a:off x="4019938" y="1616325"/>
            <a:ext cx="0" cy="593400"/>
          </a:xfrm>
          <a:prstGeom prst="straightConnector1">
            <a:avLst/>
          </a:prstGeom>
          <a:noFill/>
          <a:ln w="31750" cap="flat" cmpd="sng">
            <a:solidFill>
              <a:srgbClr val="F79D78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11" name="Google Shape;21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4177" y="3708019"/>
            <a:ext cx="3475275" cy="1283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7"/>
          <p:cNvCxnSpPr>
            <a:stCxn id="187" idx="2"/>
            <a:endCxn id="211" idx="0"/>
          </p:cNvCxnSpPr>
          <p:nvPr/>
        </p:nvCxnSpPr>
        <p:spPr>
          <a:xfrm flipH="1">
            <a:off x="3191935" y="2628178"/>
            <a:ext cx="828000" cy="10797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3" name="Google Shape;213;p17"/>
          <p:cNvSpPr/>
          <p:nvPr/>
        </p:nvSpPr>
        <p:spPr>
          <a:xfrm>
            <a:off x="2248325" y="289325"/>
            <a:ext cx="739476" cy="428652"/>
          </a:xfrm>
          <a:prstGeom prst="cloud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17"/>
          <p:cNvCxnSpPr>
            <a:stCxn id="213" idx="0"/>
            <a:endCxn id="186" idx="0"/>
          </p:cNvCxnSpPr>
          <p:nvPr/>
        </p:nvCxnSpPr>
        <p:spPr>
          <a:xfrm>
            <a:off x="2987184" y="503651"/>
            <a:ext cx="1032900" cy="684000"/>
          </a:xfrm>
          <a:prstGeom prst="bentConnector2">
            <a:avLst/>
          </a:prstGeom>
          <a:noFill/>
          <a:ln w="28575" cap="flat" cmpd="sng">
            <a:solidFill>
              <a:srgbClr val="F79D78"/>
            </a:solidFill>
            <a:prstDash val="dash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634872" cy="422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872" y="1"/>
            <a:ext cx="3509128" cy="263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4872" y="2631847"/>
            <a:ext cx="3509128" cy="251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9240" y="144528"/>
            <a:ext cx="2475114" cy="139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4898" y="144528"/>
            <a:ext cx="2475113" cy="13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9241" y="3751249"/>
            <a:ext cx="2475113" cy="13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4900" y="3751250"/>
            <a:ext cx="2475111" cy="1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7093" y="1784569"/>
            <a:ext cx="2023134" cy="161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18046" y="1088442"/>
            <a:ext cx="4478576" cy="335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A63B6D-D960-20AB-84DB-3DDEA7F27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26" y="1987550"/>
            <a:ext cx="1739900" cy="116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B83D4-E289-C3A5-B363-A3810F1342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376" y="1784569"/>
            <a:ext cx="1422400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5A14912-0BCD-F530-EC08-164FA4E7C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1295"/>
              </p:ext>
            </p:extLst>
          </p:nvPr>
        </p:nvGraphicFramePr>
        <p:xfrm>
          <a:off x="1431303" y="624591"/>
          <a:ext cx="6715028" cy="4079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8757">
                  <a:extLst>
                    <a:ext uri="{9D8B030D-6E8A-4147-A177-3AD203B41FA5}">
                      <a16:colId xmlns:a16="http://schemas.microsoft.com/office/drawing/2014/main" val="3884133189"/>
                    </a:ext>
                  </a:extLst>
                </a:gridCol>
                <a:gridCol w="1678757">
                  <a:extLst>
                    <a:ext uri="{9D8B030D-6E8A-4147-A177-3AD203B41FA5}">
                      <a16:colId xmlns:a16="http://schemas.microsoft.com/office/drawing/2014/main" val="2532119288"/>
                    </a:ext>
                  </a:extLst>
                </a:gridCol>
                <a:gridCol w="1678757">
                  <a:extLst>
                    <a:ext uri="{9D8B030D-6E8A-4147-A177-3AD203B41FA5}">
                      <a16:colId xmlns:a16="http://schemas.microsoft.com/office/drawing/2014/main" val="2698363713"/>
                    </a:ext>
                  </a:extLst>
                </a:gridCol>
                <a:gridCol w="1678757">
                  <a:extLst>
                    <a:ext uri="{9D8B030D-6E8A-4147-A177-3AD203B41FA5}">
                      <a16:colId xmlns:a16="http://schemas.microsoft.com/office/drawing/2014/main" val="104548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 Recognition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 processing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 transfer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1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28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38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17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018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62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55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2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622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45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6717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06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  <p:pic>
        <p:nvPicPr>
          <p:cNvPr id="2" name="video.mp4" descr="video.mp4">
            <a:hlinkClick r:id="" action="ppaction://media"/>
            <a:extLst>
              <a:ext uri="{FF2B5EF4-FFF2-40B4-BE49-F238E27FC236}">
                <a16:creationId xmlns:a16="http://schemas.microsoft.com/office/drawing/2014/main" id="{59ECFABD-F76A-33D0-15C1-1715562B0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9207"/>
            <a:ext cx="9144000" cy="5219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130</Words>
  <Application>Microsoft Macintosh PowerPoint</Application>
  <PresentationFormat>全屏显示(16:9)</PresentationFormat>
  <Paragraphs>92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Roboto</vt:lpstr>
      <vt:lpstr>Lato</vt:lpstr>
      <vt:lpstr>等线</vt:lpstr>
      <vt:lpstr>Montserrat</vt:lpstr>
      <vt:lpstr>Arial</vt:lpstr>
      <vt:lpstr>Courier New</vt:lpstr>
      <vt:lpstr>Focus</vt:lpstr>
      <vt:lpstr>Smart Parking System</vt:lpstr>
      <vt:lpstr>Brief Intro </vt:lpstr>
      <vt:lpstr>Equipment</vt:lpstr>
      <vt:lpstr>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System</dc:title>
  <cp:lastModifiedBy>Microsoft Office User</cp:lastModifiedBy>
  <cp:revision>6</cp:revision>
  <dcterms:modified xsi:type="dcterms:W3CDTF">2022-05-04T01:14:51Z</dcterms:modified>
</cp:coreProperties>
</file>